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4" r:id="rId4"/>
    <p:sldId id="267" r:id="rId5"/>
    <p:sldId id="260" r:id="rId6"/>
    <p:sldId id="270" r:id="rId7"/>
    <p:sldId id="271" r:id="rId8"/>
    <p:sldId id="268" r:id="rId9"/>
    <p:sldId id="269" r:id="rId10"/>
    <p:sldId id="261" r:id="rId11"/>
    <p:sldId id="275" r:id="rId12"/>
    <p:sldId id="263" r:id="rId13"/>
    <p:sldId id="265" r:id="rId14"/>
    <p:sldId id="272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, Hung L" initials="NHL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33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Sensitivity</a:t>
            </a:r>
            <a:r>
              <a:rPr lang="en-US" baseline="0"/>
              <a:t> of non-discrete variables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85666375036452E-2"/>
          <c:y val="0.16037714035745534"/>
          <c:w val="0.87041065179352584"/>
          <c:h val="0.6285339332583426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S. Panel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Mass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0.99346500000000004</c:v>
                </c:pt>
                <c:pt idx="1">
                  <c:v>0.99965800000000005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F6-484A-859F-060994FF4D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# Battery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Mass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0.98902699999999999</c:v>
                </c:pt>
                <c:pt idx="1">
                  <c:v>0.99949900000000003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F6-484A-859F-060994FF4D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Structure width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Cost</c:v>
                </c:pt>
                <c:pt idx="1">
                  <c:v>Mass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0.99341599999999997</c:v>
                </c:pt>
                <c:pt idx="1">
                  <c:v>0.995811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F6-484A-859F-060994FF4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997568"/>
        <c:axId val="121999360"/>
      </c:barChart>
      <c:catAx>
        <c:axId val="12199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99360"/>
        <c:crosses val="autoZero"/>
        <c:auto val="1"/>
        <c:lblAlgn val="ctr"/>
        <c:lblOffset val="100"/>
        <c:noMultiLvlLbl val="0"/>
      </c:catAx>
      <c:valAx>
        <c:axId val="121999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99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03T22:16:37.757" idx="6">
    <p:pos x="10" y="10"/>
    <p:text>HN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03T22:16:29.493" idx="4">
    <p:pos x="10" y="10"/>
    <p:text>HN</p:text>
    <p:extLst>
      <p:ext uri="{C676402C-5697-4E1C-873F-D02D1690AC5C}">
        <p15:threadingInfo xmlns:p15="http://schemas.microsoft.com/office/powerpoint/2012/main" timeZoneBias="300"/>
      </p:ext>
    </p:extLst>
  </p:cm>
  <p:cm authorId="1" dt="2015-05-03T22:16:32.813" idx="5">
    <p:pos x="106" y="106"/>
    <p:text>HN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03T22:16:24.774" idx="3">
    <p:pos x="10" y="10"/>
    <p:text>HN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03T22:16:16.822" idx="2">
    <p:pos x="10" y="10"/>
    <p:text>HN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5-03T22:16:07.535" idx="1">
    <p:pos x="10" y="10"/>
    <p:text>HN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8EA7B-DD9C-467A-A324-2BC013ABE99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CC175C52-90B6-4EA0-A222-BD8C9EE78161}">
      <dgm:prSet phldrT="[Text]"/>
      <dgm:spPr>
        <a:xfrm>
          <a:off x="0" y="527906"/>
          <a:ext cx="685799" cy="411480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Design vector</a:t>
          </a:r>
        </a:p>
      </dgm:t>
    </dgm:pt>
    <dgm:pt modelId="{28728AEC-8680-4C99-9079-08173746C854}" type="parTrans" cxnId="{502AEF2A-2451-4BF8-B0D5-086F91BB335A}">
      <dgm:prSet/>
      <dgm:spPr/>
      <dgm:t>
        <a:bodyPr/>
        <a:lstStyle/>
        <a:p>
          <a:endParaRPr lang="en-US"/>
        </a:p>
      </dgm:t>
    </dgm:pt>
    <dgm:pt modelId="{B24422DC-68C8-4933-8B1A-8C7AAB4FA35D}" type="sibTrans" cxnId="{502AEF2A-2451-4BF8-B0D5-086F91BB335A}">
      <dgm:prSet/>
      <dgm:spPr>
        <a:xfrm>
          <a:off x="754380" y="648607"/>
          <a:ext cx="145389" cy="170078"/>
        </a:xfr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gm:t>
    </dgm:pt>
    <dgm:pt modelId="{A176C90F-CFDD-42F2-9E1D-113D87A641E4}">
      <dgm:prSet phldrT="[Text]"/>
      <dgm:spPr>
        <a:xfrm>
          <a:off x="960120" y="527906"/>
          <a:ext cx="685799" cy="411480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Structure</a:t>
          </a:r>
        </a:p>
      </dgm:t>
    </dgm:pt>
    <dgm:pt modelId="{6BE54DBD-4A4E-4B40-BAEB-F49DD7DAA041}" type="parTrans" cxnId="{82CA4BB8-60E7-476A-A67E-54A8D0C72762}">
      <dgm:prSet/>
      <dgm:spPr/>
      <dgm:t>
        <a:bodyPr/>
        <a:lstStyle/>
        <a:p>
          <a:endParaRPr lang="en-US"/>
        </a:p>
      </dgm:t>
    </dgm:pt>
    <dgm:pt modelId="{297E47CB-4D7D-4B7F-9134-A357A17517DF}" type="sibTrans" cxnId="{82CA4BB8-60E7-476A-A67E-54A8D0C72762}">
      <dgm:prSet/>
      <dgm:spPr>
        <a:xfrm>
          <a:off x="1714500" y="648607"/>
          <a:ext cx="145389" cy="170078"/>
        </a:xfr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gm:t>
    </dgm:pt>
    <dgm:pt modelId="{33E398DD-CE9B-415B-B80B-68A3D8C3520C}">
      <dgm:prSet phldrT="[Text]"/>
      <dgm:spPr>
        <a:xfrm>
          <a:off x="1920240" y="527906"/>
          <a:ext cx="685799" cy="411480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Propulsion</a:t>
          </a:r>
        </a:p>
      </dgm:t>
    </dgm:pt>
    <dgm:pt modelId="{DF0AA4F4-2539-4A9C-959C-A7567E488EA5}" type="parTrans" cxnId="{050B137C-1CD6-434C-9385-778BD880104A}">
      <dgm:prSet/>
      <dgm:spPr/>
      <dgm:t>
        <a:bodyPr/>
        <a:lstStyle/>
        <a:p>
          <a:endParaRPr lang="en-US"/>
        </a:p>
      </dgm:t>
    </dgm:pt>
    <dgm:pt modelId="{857F4BDA-E0AD-4211-90F6-883D98B34088}" type="sibTrans" cxnId="{050B137C-1CD6-434C-9385-778BD880104A}">
      <dgm:prSet/>
      <dgm:spPr>
        <a:xfrm>
          <a:off x="2674620" y="648607"/>
          <a:ext cx="145389" cy="170078"/>
        </a:xfr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gm:t>
    </dgm:pt>
    <dgm:pt modelId="{7960CC79-04E7-4B93-9586-96E602C5AB60}">
      <dgm:prSet/>
      <dgm:spPr>
        <a:xfrm>
          <a:off x="2880360" y="527906"/>
          <a:ext cx="685799" cy="411480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Battery/Power</a:t>
          </a:r>
        </a:p>
      </dgm:t>
    </dgm:pt>
    <dgm:pt modelId="{AE2E6D1C-DBAE-48FE-B3FF-A6ECFDFF8BF3}" type="parTrans" cxnId="{6317221D-4F8A-4D27-BCFC-6B2A2594AE4E}">
      <dgm:prSet/>
      <dgm:spPr/>
      <dgm:t>
        <a:bodyPr/>
        <a:lstStyle/>
        <a:p>
          <a:endParaRPr lang="en-US"/>
        </a:p>
      </dgm:t>
    </dgm:pt>
    <dgm:pt modelId="{BC36B049-B5AB-4A67-A7A4-57DAC2219491}" type="sibTrans" cxnId="{6317221D-4F8A-4D27-BCFC-6B2A2594AE4E}">
      <dgm:prSet/>
      <dgm:spPr>
        <a:xfrm>
          <a:off x="3634740" y="648607"/>
          <a:ext cx="145389" cy="170078"/>
        </a:xfr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gm:t>
    </dgm:pt>
    <dgm:pt modelId="{6C217593-E3DD-4E72-A862-39AA57DC6792}">
      <dgm:prSet/>
      <dgm:spPr>
        <a:xfrm>
          <a:off x="4800600" y="527906"/>
          <a:ext cx="685799" cy="411480"/>
        </a:xfrm>
        <a:solidFill>
          <a:sysClr val="window" lastClr="FFFFFF">
            <a:lumMod val="8500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Cost</a:t>
          </a:r>
        </a:p>
      </dgm:t>
    </dgm:pt>
    <dgm:pt modelId="{FBA9E476-A315-450A-A1EF-FC44EB527AF0}" type="parTrans" cxnId="{8E2B6CE8-1477-44BC-9716-D88F8EA5CB64}">
      <dgm:prSet/>
      <dgm:spPr/>
      <dgm:t>
        <a:bodyPr/>
        <a:lstStyle/>
        <a:p>
          <a:endParaRPr lang="en-US"/>
        </a:p>
      </dgm:t>
    </dgm:pt>
    <dgm:pt modelId="{439A2AA7-D21B-4CD2-BE90-0DA139D30407}" type="sibTrans" cxnId="{8E2B6CE8-1477-44BC-9716-D88F8EA5CB64}">
      <dgm:prSet/>
      <dgm:spPr/>
      <dgm:t>
        <a:bodyPr/>
        <a:lstStyle/>
        <a:p>
          <a:endParaRPr lang="en-US"/>
        </a:p>
      </dgm:t>
    </dgm:pt>
    <dgm:pt modelId="{7DAC1B1E-1841-4290-ACA0-F0E6E0940A27}">
      <dgm:prSet/>
      <dgm:spPr>
        <a:xfrm>
          <a:off x="3840480" y="527906"/>
          <a:ext cx="685799" cy="411480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Mass</a:t>
          </a:r>
        </a:p>
      </dgm:t>
    </dgm:pt>
    <dgm:pt modelId="{88EE030E-1D7F-4497-AEC8-CECB558CE3DE}" type="parTrans" cxnId="{28C6A361-3E5D-438D-B2EE-82EE8F1D62EC}">
      <dgm:prSet/>
      <dgm:spPr/>
      <dgm:t>
        <a:bodyPr/>
        <a:lstStyle/>
        <a:p>
          <a:endParaRPr lang="en-US"/>
        </a:p>
      </dgm:t>
    </dgm:pt>
    <dgm:pt modelId="{67654C4A-AC53-471D-A6A0-54D2DD9AD885}" type="sibTrans" cxnId="{28C6A361-3E5D-438D-B2EE-82EE8F1D62EC}">
      <dgm:prSet/>
      <dgm:spPr>
        <a:xfrm>
          <a:off x="4594860" y="648607"/>
          <a:ext cx="145389" cy="170078"/>
        </a:xfr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  <dgm:t>
        <a:bodyPr/>
        <a:lstStyle/>
        <a:p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gm:t>
    </dgm:pt>
    <dgm:pt modelId="{9E982E66-0DA8-4C6C-979F-0D555F773DF1}" type="pres">
      <dgm:prSet presAssocID="{D368EA7B-DD9C-467A-A324-2BC013ABE999}" presName="Name0" presStyleCnt="0">
        <dgm:presLayoutVars>
          <dgm:dir/>
          <dgm:resizeHandles val="exact"/>
        </dgm:presLayoutVars>
      </dgm:prSet>
      <dgm:spPr/>
    </dgm:pt>
    <dgm:pt modelId="{E0560CBA-C11B-42F6-86EC-4E949A53DEB4}" type="pres">
      <dgm:prSet presAssocID="{CC175C52-90B6-4EA0-A222-BD8C9EE78161}" presName="node" presStyleLbl="node1" presStyleIdx="0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C7FE1649-2613-4444-A52F-26937B0F0BCD}" type="pres">
      <dgm:prSet presAssocID="{B24422DC-68C8-4933-8B1A-8C7AAB4FA35D}" presName="sibTrans" presStyleLbl="sibTrans2D1" presStyleIdx="0" presStyleCnt="5"/>
      <dgm:spPr>
        <a:prstGeom prst="rightArrow">
          <a:avLst>
            <a:gd name="adj1" fmla="val 60000"/>
            <a:gd name="adj2" fmla="val 50000"/>
          </a:avLst>
        </a:prstGeom>
      </dgm:spPr>
    </dgm:pt>
    <dgm:pt modelId="{139C9800-01D9-4021-B8C4-5E00FAAA47BE}" type="pres">
      <dgm:prSet presAssocID="{B24422DC-68C8-4933-8B1A-8C7AAB4FA35D}" presName="connectorText" presStyleLbl="sibTrans2D1" presStyleIdx="0" presStyleCnt="5"/>
      <dgm:spPr/>
    </dgm:pt>
    <dgm:pt modelId="{4F873FE3-EF35-4534-9707-DD8367D41A3F}" type="pres">
      <dgm:prSet presAssocID="{A176C90F-CFDD-42F2-9E1D-113D87A641E4}" presName="node" presStyleLbl="node1" presStyleIdx="1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A7A5E728-1B5E-4A6C-A147-B877B08A8E69}" type="pres">
      <dgm:prSet presAssocID="{297E47CB-4D7D-4B7F-9134-A357A17517DF}" presName="sibTrans" presStyleLbl="sibTrans2D1" presStyleIdx="1" presStyleCnt="5"/>
      <dgm:spPr>
        <a:prstGeom prst="rightArrow">
          <a:avLst>
            <a:gd name="adj1" fmla="val 60000"/>
            <a:gd name="adj2" fmla="val 50000"/>
          </a:avLst>
        </a:prstGeom>
      </dgm:spPr>
    </dgm:pt>
    <dgm:pt modelId="{2A4C5CD5-4FBF-4FAC-90CF-AC367BBFEC2E}" type="pres">
      <dgm:prSet presAssocID="{297E47CB-4D7D-4B7F-9134-A357A17517DF}" presName="connectorText" presStyleLbl="sibTrans2D1" presStyleIdx="1" presStyleCnt="5"/>
      <dgm:spPr/>
    </dgm:pt>
    <dgm:pt modelId="{8B069718-03FF-4B11-BFE5-DB01FFF43358}" type="pres">
      <dgm:prSet presAssocID="{33E398DD-CE9B-415B-B80B-68A3D8C3520C}" presName="node" presStyleLbl="node1" presStyleIdx="2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E9120416-E8C1-40C8-A238-BCF465D05A89}" type="pres">
      <dgm:prSet presAssocID="{857F4BDA-E0AD-4211-90F6-883D98B34088}" presName="sibTrans" presStyleLbl="sibTrans2D1" presStyleIdx="2" presStyleCnt="5"/>
      <dgm:spPr>
        <a:prstGeom prst="rightArrow">
          <a:avLst>
            <a:gd name="adj1" fmla="val 60000"/>
            <a:gd name="adj2" fmla="val 50000"/>
          </a:avLst>
        </a:prstGeom>
      </dgm:spPr>
    </dgm:pt>
    <dgm:pt modelId="{25982853-2C9C-44B4-A427-06001CA603B6}" type="pres">
      <dgm:prSet presAssocID="{857F4BDA-E0AD-4211-90F6-883D98B34088}" presName="connectorText" presStyleLbl="sibTrans2D1" presStyleIdx="2" presStyleCnt="5"/>
      <dgm:spPr/>
    </dgm:pt>
    <dgm:pt modelId="{CEAA60F3-972C-47B7-88AB-3C4682389D74}" type="pres">
      <dgm:prSet presAssocID="{7960CC79-04E7-4B93-9586-96E602C5AB60}" presName="node" presStyleLbl="node1" presStyleIdx="3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9B4AA61C-703C-49E6-A37E-DD28CD526F7D}" type="pres">
      <dgm:prSet presAssocID="{BC36B049-B5AB-4A67-A7A4-57DAC2219491}" presName="sibTrans" presStyleLbl="sibTrans2D1" presStyleIdx="3" presStyleCnt="5"/>
      <dgm:spPr>
        <a:prstGeom prst="rightArrow">
          <a:avLst>
            <a:gd name="adj1" fmla="val 60000"/>
            <a:gd name="adj2" fmla="val 50000"/>
          </a:avLst>
        </a:prstGeom>
      </dgm:spPr>
    </dgm:pt>
    <dgm:pt modelId="{892DAED8-9A9D-447A-8383-41A29D91554B}" type="pres">
      <dgm:prSet presAssocID="{BC36B049-B5AB-4A67-A7A4-57DAC2219491}" presName="connectorText" presStyleLbl="sibTrans2D1" presStyleIdx="3" presStyleCnt="5"/>
      <dgm:spPr/>
    </dgm:pt>
    <dgm:pt modelId="{CB623112-3551-4352-80BE-64AD82536813}" type="pres">
      <dgm:prSet presAssocID="{7DAC1B1E-1841-4290-ACA0-F0E6E0940A27}" presName="node" presStyleLbl="node1" presStyleIdx="4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  <dgm:pt modelId="{2639FFF8-0D3B-4752-8D94-8E2705297450}" type="pres">
      <dgm:prSet presAssocID="{67654C4A-AC53-471D-A6A0-54D2DD9AD885}" presName="sibTrans" presStyleLbl="sibTrans2D1" presStyleIdx="4" presStyleCnt="5"/>
      <dgm:spPr>
        <a:prstGeom prst="rightArrow">
          <a:avLst>
            <a:gd name="adj1" fmla="val 60000"/>
            <a:gd name="adj2" fmla="val 50000"/>
          </a:avLst>
        </a:prstGeom>
      </dgm:spPr>
    </dgm:pt>
    <dgm:pt modelId="{66516DD6-E509-4993-9D36-AF09F42130FF}" type="pres">
      <dgm:prSet presAssocID="{67654C4A-AC53-471D-A6A0-54D2DD9AD885}" presName="connectorText" presStyleLbl="sibTrans2D1" presStyleIdx="4" presStyleCnt="5"/>
      <dgm:spPr/>
    </dgm:pt>
    <dgm:pt modelId="{6118C877-A52D-4A9B-8A25-C8E214351762}" type="pres">
      <dgm:prSet presAssocID="{6C217593-E3DD-4E72-A862-39AA57DC6792}" presName="node" presStyleLbl="node1" presStyleIdx="5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</dgm:pt>
  </dgm:ptLst>
  <dgm:cxnLst>
    <dgm:cxn modelId="{8E2EEA0C-A223-432E-93E1-59281230183E}" type="presOf" srcId="{297E47CB-4D7D-4B7F-9134-A357A17517DF}" destId="{2A4C5CD5-4FBF-4FAC-90CF-AC367BBFEC2E}" srcOrd="1" destOrd="0" presId="urn:microsoft.com/office/officeart/2005/8/layout/process1"/>
    <dgm:cxn modelId="{6317221D-4F8A-4D27-BCFC-6B2A2594AE4E}" srcId="{D368EA7B-DD9C-467A-A324-2BC013ABE999}" destId="{7960CC79-04E7-4B93-9586-96E602C5AB60}" srcOrd="3" destOrd="0" parTransId="{AE2E6D1C-DBAE-48FE-B3FF-A6ECFDFF8BF3}" sibTransId="{BC36B049-B5AB-4A67-A7A4-57DAC2219491}"/>
    <dgm:cxn modelId="{502AEF2A-2451-4BF8-B0D5-086F91BB335A}" srcId="{D368EA7B-DD9C-467A-A324-2BC013ABE999}" destId="{CC175C52-90B6-4EA0-A222-BD8C9EE78161}" srcOrd="0" destOrd="0" parTransId="{28728AEC-8680-4C99-9079-08173746C854}" sibTransId="{B24422DC-68C8-4933-8B1A-8C7AAB4FA35D}"/>
    <dgm:cxn modelId="{4BF4ED2E-7DBC-49D2-80A2-197DB3FAD69D}" type="presOf" srcId="{67654C4A-AC53-471D-A6A0-54D2DD9AD885}" destId="{2639FFF8-0D3B-4752-8D94-8E2705297450}" srcOrd="0" destOrd="0" presId="urn:microsoft.com/office/officeart/2005/8/layout/process1"/>
    <dgm:cxn modelId="{357A9F36-6A90-46D5-AC7A-D282DFC2E276}" type="presOf" srcId="{B24422DC-68C8-4933-8B1A-8C7AAB4FA35D}" destId="{139C9800-01D9-4021-B8C4-5E00FAAA47BE}" srcOrd="1" destOrd="0" presId="urn:microsoft.com/office/officeart/2005/8/layout/process1"/>
    <dgm:cxn modelId="{0C31DD38-2F99-477E-A384-81C24DF7FEDB}" type="presOf" srcId="{D368EA7B-DD9C-467A-A324-2BC013ABE999}" destId="{9E982E66-0DA8-4C6C-979F-0D555F773DF1}" srcOrd="0" destOrd="0" presId="urn:microsoft.com/office/officeart/2005/8/layout/process1"/>
    <dgm:cxn modelId="{28C6A361-3E5D-438D-B2EE-82EE8F1D62EC}" srcId="{D368EA7B-DD9C-467A-A324-2BC013ABE999}" destId="{7DAC1B1E-1841-4290-ACA0-F0E6E0940A27}" srcOrd="4" destOrd="0" parTransId="{88EE030E-1D7F-4497-AEC8-CECB558CE3DE}" sibTransId="{67654C4A-AC53-471D-A6A0-54D2DD9AD885}"/>
    <dgm:cxn modelId="{1831FC4A-21B4-4B86-A88A-B66A48F73297}" type="presOf" srcId="{297E47CB-4D7D-4B7F-9134-A357A17517DF}" destId="{A7A5E728-1B5E-4A6C-A147-B877B08A8E69}" srcOrd="0" destOrd="0" presId="urn:microsoft.com/office/officeart/2005/8/layout/process1"/>
    <dgm:cxn modelId="{7C2C0358-D77C-446E-A776-B8577B8F21E4}" type="presOf" srcId="{BC36B049-B5AB-4A67-A7A4-57DAC2219491}" destId="{892DAED8-9A9D-447A-8383-41A29D91554B}" srcOrd="1" destOrd="0" presId="urn:microsoft.com/office/officeart/2005/8/layout/process1"/>
    <dgm:cxn modelId="{C69F1359-4FD7-4647-92D3-4495930B7B73}" type="presOf" srcId="{857F4BDA-E0AD-4211-90F6-883D98B34088}" destId="{25982853-2C9C-44B4-A427-06001CA603B6}" srcOrd="1" destOrd="0" presId="urn:microsoft.com/office/officeart/2005/8/layout/process1"/>
    <dgm:cxn modelId="{72BB097A-57F1-4CA3-BE10-9AEA6E633D93}" type="presOf" srcId="{CC175C52-90B6-4EA0-A222-BD8C9EE78161}" destId="{E0560CBA-C11B-42F6-86EC-4E949A53DEB4}" srcOrd="0" destOrd="0" presId="urn:microsoft.com/office/officeart/2005/8/layout/process1"/>
    <dgm:cxn modelId="{B9A04F7A-BDF3-4B12-A3A6-3CE9149802CA}" type="presOf" srcId="{7960CC79-04E7-4B93-9586-96E602C5AB60}" destId="{CEAA60F3-972C-47B7-88AB-3C4682389D74}" srcOrd="0" destOrd="0" presId="urn:microsoft.com/office/officeart/2005/8/layout/process1"/>
    <dgm:cxn modelId="{050B137C-1CD6-434C-9385-778BD880104A}" srcId="{D368EA7B-DD9C-467A-A324-2BC013ABE999}" destId="{33E398DD-CE9B-415B-B80B-68A3D8C3520C}" srcOrd="2" destOrd="0" parTransId="{DF0AA4F4-2539-4A9C-959C-A7567E488EA5}" sibTransId="{857F4BDA-E0AD-4211-90F6-883D98B34088}"/>
    <dgm:cxn modelId="{76484C8F-3717-4BB0-A556-1EB93AC79050}" type="presOf" srcId="{BC36B049-B5AB-4A67-A7A4-57DAC2219491}" destId="{9B4AA61C-703C-49E6-A37E-DD28CD526F7D}" srcOrd="0" destOrd="0" presId="urn:microsoft.com/office/officeart/2005/8/layout/process1"/>
    <dgm:cxn modelId="{4BD77E9E-5CA6-445D-832E-B883BC1DC012}" type="presOf" srcId="{857F4BDA-E0AD-4211-90F6-883D98B34088}" destId="{E9120416-E8C1-40C8-A238-BCF465D05A89}" srcOrd="0" destOrd="0" presId="urn:microsoft.com/office/officeart/2005/8/layout/process1"/>
    <dgm:cxn modelId="{E307A3AA-90C0-4642-AB6E-A4540F2EEF31}" type="presOf" srcId="{B24422DC-68C8-4933-8B1A-8C7AAB4FA35D}" destId="{C7FE1649-2613-4444-A52F-26937B0F0BCD}" srcOrd="0" destOrd="0" presId="urn:microsoft.com/office/officeart/2005/8/layout/process1"/>
    <dgm:cxn modelId="{4E7189AD-84FA-4468-B7E1-9CC0630FF85A}" type="presOf" srcId="{7DAC1B1E-1841-4290-ACA0-F0E6E0940A27}" destId="{CB623112-3551-4352-80BE-64AD82536813}" srcOrd="0" destOrd="0" presId="urn:microsoft.com/office/officeart/2005/8/layout/process1"/>
    <dgm:cxn modelId="{82CA4BB8-60E7-476A-A67E-54A8D0C72762}" srcId="{D368EA7B-DD9C-467A-A324-2BC013ABE999}" destId="{A176C90F-CFDD-42F2-9E1D-113D87A641E4}" srcOrd="1" destOrd="0" parTransId="{6BE54DBD-4A4E-4B40-BAEB-F49DD7DAA041}" sibTransId="{297E47CB-4D7D-4B7F-9134-A357A17517DF}"/>
    <dgm:cxn modelId="{D7E0E6BD-DC68-4A43-92DB-EBB959061793}" type="presOf" srcId="{6C217593-E3DD-4E72-A862-39AA57DC6792}" destId="{6118C877-A52D-4A9B-8A25-C8E214351762}" srcOrd="0" destOrd="0" presId="urn:microsoft.com/office/officeart/2005/8/layout/process1"/>
    <dgm:cxn modelId="{41C5D7C7-31CA-4984-8A7C-987181A70874}" type="presOf" srcId="{33E398DD-CE9B-415B-B80B-68A3D8C3520C}" destId="{8B069718-03FF-4B11-BFE5-DB01FFF43358}" srcOrd="0" destOrd="0" presId="urn:microsoft.com/office/officeart/2005/8/layout/process1"/>
    <dgm:cxn modelId="{F41DDCD0-5BAB-48AE-8722-399C4B74E0A2}" type="presOf" srcId="{67654C4A-AC53-471D-A6A0-54D2DD9AD885}" destId="{66516DD6-E509-4993-9D36-AF09F42130FF}" srcOrd="1" destOrd="0" presId="urn:microsoft.com/office/officeart/2005/8/layout/process1"/>
    <dgm:cxn modelId="{51A4E6D9-7C94-4413-8C75-B9D3F2C75FFA}" type="presOf" srcId="{A176C90F-CFDD-42F2-9E1D-113D87A641E4}" destId="{4F873FE3-EF35-4534-9707-DD8367D41A3F}" srcOrd="0" destOrd="0" presId="urn:microsoft.com/office/officeart/2005/8/layout/process1"/>
    <dgm:cxn modelId="{8E2B6CE8-1477-44BC-9716-D88F8EA5CB64}" srcId="{D368EA7B-DD9C-467A-A324-2BC013ABE999}" destId="{6C217593-E3DD-4E72-A862-39AA57DC6792}" srcOrd="5" destOrd="0" parTransId="{FBA9E476-A315-450A-A1EF-FC44EB527AF0}" sibTransId="{439A2AA7-D21B-4CD2-BE90-0DA139D30407}"/>
    <dgm:cxn modelId="{93944D14-7461-4164-925E-D5DAEBD00653}" type="presParOf" srcId="{9E982E66-0DA8-4C6C-979F-0D555F773DF1}" destId="{E0560CBA-C11B-42F6-86EC-4E949A53DEB4}" srcOrd="0" destOrd="0" presId="urn:microsoft.com/office/officeart/2005/8/layout/process1"/>
    <dgm:cxn modelId="{1A7C016F-233A-4125-A34A-3C9D4FE2F4F0}" type="presParOf" srcId="{9E982E66-0DA8-4C6C-979F-0D555F773DF1}" destId="{C7FE1649-2613-4444-A52F-26937B0F0BCD}" srcOrd="1" destOrd="0" presId="urn:microsoft.com/office/officeart/2005/8/layout/process1"/>
    <dgm:cxn modelId="{175A7CAC-B1E4-4129-9F3C-B83A6D73D722}" type="presParOf" srcId="{C7FE1649-2613-4444-A52F-26937B0F0BCD}" destId="{139C9800-01D9-4021-B8C4-5E00FAAA47BE}" srcOrd="0" destOrd="0" presId="urn:microsoft.com/office/officeart/2005/8/layout/process1"/>
    <dgm:cxn modelId="{F6987317-7751-4DBC-9188-09428DE38C1A}" type="presParOf" srcId="{9E982E66-0DA8-4C6C-979F-0D555F773DF1}" destId="{4F873FE3-EF35-4534-9707-DD8367D41A3F}" srcOrd="2" destOrd="0" presId="urn:microsoft.com/office/officeart/2005/8/layout/process1"/>
    <dgm:cxn modelId="{D5483001-2EC7-49E8-91F3-38B0B58D56A1}" type="presParOf" srcId="{9E982E66-0DA8-4C6C-979F-0D555F773DF1}" destId="{A7A5E728-1B5E-4A6C-A147-B877B08A8E69}" srcOrd="3" destOrd="0" presId="urn:microsoft.com/office/officeart/2005/8/layout/process1"/>
    <dgm:cxn modelId="{7DBE2E03-CA7F-48A8-B73C-E518BF2812A1}" type="presParOf" srcId="{A7A5E728-1B5E-4A6C-A147-B877B08A8E69}" destId="{2A4C5CD5-4FBF-4FAC-90CF-AC367BBFEC2E}" srcOrd="0" destOrd="0" presId="urn:microsoft.com/office/officeart/2005/8/layout/process1"/>
    <dgm:cxn modelId="{3E5DB4FF-AD4D-4616-B8FF-0552A7C70FEA}" type="presParOf" srcId="{9E982E66-0DA8-4C6C-979F-0D555F773DF1}" destId="{8B069718-03FF-4B11-BFE5-DB01FFF43358}" srcOrd="4" destOrd="0" presId="urn:microsoft.com/office/officeart/2005/8/layout/process1"/>
    <dgm:cxn modelId="{28FFA06A-2240-4EBB-B17D-5A592298527D}" type="presParOf" srcId="{9E982E66-0DA8-4C6C-979F-0D555F773DF1}" destId="{E9120416-E8C1-40C8-A238-BCF465D05A89}" srcOrd="5" destOrd="0" presId="urn:microsoft.com/office/officeart/2005/8/layout/process1"/>
    <dgm:cxn modelId="{182160E0-13F5-4CDA-8BA7-4FB5F1DCE8A0}" type="presParOf" srcId="{E9120416-E8C1-40C8-A238-BCF465D05A89}" destId="{25982853-2C9C-44B4-A427-06001CA603B6}" srcOrd="0" destOrd="0" presId="urn:microsoft.com/office/officeart/2005/8/layout/process1"/>
    <dgm:cxn modelId="{3F5D71FA-A8FC-4A90-957A-3CF5323ECC24}" type="presParOf" srcId="{9E982E66-0DA8-4C6C-979F-0D555F773DF1}" destId="{CEAA60F3-972C-47B7-88AB-3C4682389D74}" srcOrd="6" destOrd="0" presId="urn:microsoft.com/office/officeart/2005/8/layout/process1"/>
    <dgm:cxn modelId="{7A266368-EC9A-44FE-99BF-4112768A6733}" type="presParOf" srcId="{9E982E66-0DA8-4C6C-979F-0D555F773DF1}" destId="{9B4AA61C-703C-49E6-A37E-DD28CD526F7D}" srcOrd="7" destOrd="0" presId="urn:microsoft.com/office/officeart/2005/8/layout/process1"/>
    <dgm:cxn modelId="{AF3B7714-8B61-452F-B78C-DA17714D3966}" type="presParOf" srcId="{9B4AA61C-703C-49E6-A37E-DD28CD526F7D}" destId="{892DAED8-9A9D-447A-8383-41A29D91554B}" srcOrd="0" destOrd="0" presId="urn:microsoft.com/office/officeart/2005/8/layout/process1"/>
    <dgm:cxn modelId="{4DE3C57A-DB62-4636-8083-4F57C806803D}" type="presParOf" srcId="{9E982E66-0DA8-4C6C-979F-0D555F773DF1}" destId="{CB623112-3551-4352-80BE-64AD82536813}" srcOrd="8" destOrd="0" presId="urn:microsoft.com/office/officeart/2005/8/layout/process1"/>
    <dgm:cxn modelId="{D98FF4CC-D733-43CD-AA55-349455BD9D9D}" type="presParOf" srcId="{9E982E66-0DA8-4C6C-979F-0D555F773DF1}" destId="{2639FFF8-0D3B-4752-8D94-8E2705297450}" srcOrd="9" destOrd="0" presId="urn:microsoft.com/office/officeart/2005/8/layout/process1"/>
    <dgm:cxn modelId="{D8684500-5EC4-495D-9970-6D0092AF7887}" type="presParOf" srcId="{2639FFF8-0D3B-4752-8D94-8E2705297450}" destId="{66516DD6-E509-4993-9D36-AF09F42130FF}" srcOrd="0" destOrd="0" presId="urn:microsoft.com/office/officeart/2005/8/layout/process1"/>
    <dgm:cxn modelId="{48AB6262-867F-45F6-9172-31867AD0D32F}" type="presParOf" srcId="{9E982E66-0DA8-4C6C-979F-0D555F773DF1}" destId="{6118C877-A52D-4A9B-8A25-C8E21435176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60CBA-C11B-42F6-86EC-4E949A53DEB4}">
      <dsp:nvSpPr>
        <dsp:cNvPr id="0" name=""/>
        <dsp:cNvSpPr/>
      </dsp:nvSpPr>
      <dsp:spPr>
        <a:xfrm>
          <a:off x="0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Design vector</a:t>
          </a:r>
        </a:p>
      </dsp:txBody>
      <dsp:txXfrm>
        <a:off x="19478" y="738206"/>
        <a:ext cx="1069431" cy="626076"/>
      </dsp:txXfrm>
    </dsp:sp>
    <dsp:sp modelId="{C7FE1649-2613-4444-A52F-26937B0F0BCD}">
      <dsp:nvSpPr>
        <dsp:cNvPr id="0" name=""/>
        <dsp:cNvSpPr/>
      </dsp:nvSpPr>
      <dsp:spPr>
        <a:xfrm>
          <a:off x="1219226" y="913804"/>
          <a:ext cx="234978" cy="274880"/>
        </a:xfrm>
        <a:prstGeom prst="rightArrow">
          <a:avLst>
            <a:gd name="adj1" fmla="val 60000"/>
            <a:gd name="adj2" fmla="val 50000"/>
          </a:avLst>
        </a:prstGeo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sp:txBody>
      <dsp:txXfrm>
        <a:off x="1219226" y="968780"/>
        <a:ext cx="164485" cy="164928"/>
      </dsp:txXfrm>
    </dsp:sp>
    <dsp:sp modelId="{4F873FE3-EF35-4534-9707-DD8367D41A3F}">
      <dsp:nvSpPr>
        <dsp:cNvPr id="0" name=""/>
        <dsp:cNvSpPr/>
      </dsp:nvSpPr>
      <dsp:spPr>
        <a:xfrm>
          <a:off x="1551743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Structure</a:t>
          </a:r>
        </a:p>
      </dsp:txBody>
      <dsp:txXfrm>
        <a:off x="1571221" y="738206"/>
        <a:ext cx="1069431" cy="626076"/>
      </dsp:txXfrm>
    </dsp:sp>
    <dsp:sp modelId="{A7A5E728-1B5E-4A6C-A147-B877B08A8E69}">
      <dsp:nvSpPr>
        <dsp:cNvPr id="0" name=""/>
        <dsp:cNvSpPr/>
      </dsp:nvSpPr>
      <dsp:spPr>
        <a:xfrm>
          <a:off x="2770969" y="913804"/>
          <a:ext cx="234978" cy="274880"/>
        </a:xfrm>
        <a:prstGeom prst="rightArrow">
          <a:avLst>
            <a:gd name="adj1" fmla="val 60000"/>
            <a:gd name="adj2" fmla="val 50000"/>
          </a:avLst>
        </a:prstGeo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sp:txBody>
      <dsp:txXfrm>
        <a:off x="2770969" y="968780"/>
        <a:ext cx="164485" cy="164928"/>
      </dsp:txXfrm>
    </dsp:sp>
    <dsp:sp modelId="{8B069718-03FF-4B11-BFE5-DB01FFF43358}">
      <dsp:nvSpPr>
        <dsp:cNvPr id="0" name=""/>
        <dsp:cNvSpPr/>
      </dsp:nvSpPr>
      <dsp:spPr>
        <a:xfrm>
          <a:off x="3103486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Propulsion</a:t>
          </a:r>
        </a:p>
      </dsp:txBody>
      <dsp:txXfrm>
        <a:off x="3122964" y="738206"/>
        <a:ext cx="1069431" cy="626076"/>
      </dsp:txXfrm>
    </dsp:sp>
    <dsp:sp modelId="{E9120416-E8C1-40C8-A238-BCF465D05A89}">
      <dsp:nvSpPr>
        <dsp:cNvPr id="0" name=""/>
        <dsp:cNvSpPr/>
      </dsp:nvSpPr>
      <dsp:spPr>
        <a:xfrm>
          <a:off x="4322712" y="913804"/>
          <a:ext cx="234978" cy="274880"/>
        </a:xfrm>
        <a:prstGeom prst="rightArrow">
          <a:avLst>
            <a:gd name="adj1" fmla="val 60000"/>
            <a:gd name="adj2" fmla="val 50000"/>
          </a:avLst>
        </a:prstGeo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sp:txBody>
      <dsp:txXfrm>
        <a:off x="4322712" y="968780"/>
        <a:ext cx="164485" cy="164928"/>
      </dsp:txXfrm>
    </dsp:sp>
    <dsp:sp modelId="{CEAA60F3-972C-47B7-88AB-3C4682389D74}">
      <dsp:nvSpPr>
        <dsp:cNvPr id="0" name=""/>
        <dsp:cNvSpPr/>
      </dsp:nvSpPr>
      <dsp:spPr>
        <a:xfrm>
          <a:off x="4655229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Battery/Power</a:t>
          </a:r>
        </a:p>
      </dsp:txBody>
      <dsp:txXfrm>
        <a:off x="4674707" y="738206"/>
        <a:ext cx="1069431" cy="626076"/>
      </dsp:txXfrm>
    </dsp:sp>
    <dsp:sp modelId="{9B4AA61C-703C-49E6-A37E-DD28CD526F7D}">
      <dsp:nvSpPr>
        <dsp:cNvPr id="0" name=""/>
        <dsp:cNvSpPr/>
      </dsp:nvSpPr>
      <dsp:spPr>
        <a:xfrm>
          <a:off x="5874455" y="913804"/>
          <a:ext cx="234978" cy="274880"/>
        </a:xfrm>
        <a:prstGeom prst="rightArrow">
          <a:avLst>
            <a:gd name="adj1" fmla="val 60000"/>
            <a:gd name="adj2" fmla="val 50000"/>
          </a:avLst>
        </a:prstGeo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sp:txBody>
      <dsp:txXfrm>
        <a:off x="5874455" y="968780"/>
        <a:ext cx="164485" cy="164928"/>
      </dsp:txXfrm>
    </dsp:sp>
    <dsp:sp modelId="{CB623112-3551-4352-80BE-64AD82536813}">
      <dsp:nvSpPr>
        <dsp:cNvPr id="0" name=""/>
        <dsp:cNvSpPr/>
      </dsp:nvSpPr>
      <dsp:spPr>
        <a:xfrm>
          <a:off x="6206972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Mass</a:t>
          </a:r>
        </a:p>
      </dsp:txBody>
      <dsp:txXfrm>
        <a:off x="6226450" y="738206"/>
        <a:ext cx="1069431" cy="626076"/>
      </dsp:txXfrm>
    </dsp:sp>
    <dsp:sp modelId="{2639FFF8-0D3B-4752-8D94-8E2705297450}">
      <dsp:nvSpPr>
        <dsp:cNvPr id="0" name=""/>
        <dsp:cNvSpPr/>
      </dsp:nvSpPr>
      <dsp:spPr>
        <a:xfrm>
          <a:off x="7426198" y="913804"/>
          <a:ext cx="234978" cy="274880"/>
        </a:xfrm>
        <a:prstGeom prst="rightArrow">
          <a:avLst>
            <a:gd name="adj1" fmla="val 60000"/>
            <a:gd name="adj2" fmla="val 50000"/>
          </a:avLst>
        </a:prstGeom>
        <a:solidFill>
          <a:sysClr val="windowText" lastClr="000000">
            <a:tint val="60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mbria"/>
            <a:ea typeface="+mn-ea"/>
            <a:cs typeface="+mn-cs"/>
          </a:endParaRPr>
        </a:p>
      </dsp:txBody>
      <dsp:txXfrm>
        <a:off x="7426198" y="968780"/>
        <a:ext cx="164485" cy="164928"/>
      </dsp:txXfrm>
    </dsp:sp>
    <dsp:sp modelId="{6118C877-A52D-4A9B-8A25-C8E214351762}">
      <dsp:nvSpPr>
        <dsp:cNvPr id="0" name=""/>
        <dsp:cNvSpPr/>
      </dsp:nvSpPr>
      <dsp:spPr>
        <a:xfrm>
          <a:off x="7758715" y="718728"/>
          <a:ext cx="1108387" cy="665032"/>
        </a:xfrm>
        <a:prstGeom prst="roundRect">
          <a:avLst>
            <a:gd name="adj" fmla="val 10000"/>
          </a:avLst>
        </a:prstGeom>
        <a:solidFill>
          <a:sysClr val="window" lastClr="FFFFFF">
            <a:lumMod val="85000"/>
          </a:sysClr>
        </a:solidFill>
        <a:ln w="25400" cap="flat" cmpd="sng" algn="ctr">
          <a:solidFill>
            <a:sysClr val="windowText" lastClr="000000">
              <a:shade val="80000"/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mbria"/>
              <a:ea typeface="+mn-ea"/>
              <a:cs typeface="+mn-cs"/>
            </a:rPr>
            <a:t>Cost</a:t>
          </a:r>
        </a:p>
      </dsp:txBody>
      <dsp:txXfrm>
        <a:off x="7778193" y="738206"/>
        <a:ext cx="1069431" cy="626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8C77D-5938-46E9-9333-BFD96D27589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21AB1-E827-4BBC-95EA-CF32F5A7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2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AB1-E827-4BBC-95EA-CF32F5A70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CubeSat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 space exploration and optimization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David Malawey</a:t>
            </a:r>
            <a:br>
              <a:rPr lang="en-US" dirty="0"/>
            </a:br>
            <a:r>
              <a:rPr lang="en-US" dirty="0"/>
              <a:t>Hung Nguyen</a:t>
            </a:r>
          </a:p>
        </p:txBody>
      </p:sp>
      <p:pic>
        <p:nvPicPr>
          <p:cNvPr id="6" name="Picture 5" descr="DLCOE_logo_H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00" y="1105318"/>
            <a:ext cx="3114199" cy="525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A12EA-6ED3-D1BE-8420-9E79B9AF3C9A}"/>
              </a:ext>
            </a:extLst>
          </p:cNvPr>
          <p:cNvSpPr txBox="1"/>
          <p:nvPr/>
        </p:nvSpPr>
        <p:spPr>
          <a:xfrm rot="560259">
            <a:off x="566206" y="4250698"/>
            <a:ext cx="4651322" cy="1938814"/>
          </a:xfrm>
          <a:prstGeom prst="roundRect">
            <a:avLst>
              <a:gd name="adj" fmla="val 11417"/>
            </a:avLst>
          </a:prstGeom>
          <a:solidFill>
            <a:schemeClr val="bg1">
              <a:lumMod val="95000"/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For Course Final Presentation</a:t>
            </a:r>
          </a:p>
          <a:p>
            <a:r>
              <a:rPr lang="en-US" sz="1400" dirty="0"/>
              <a:t>► Texas A&amp;M Engineering – ME689</a:t>
            </a:r>
          </a:p>
          <a:p>
            <a:r>
              <a:rPr lang="en-US" sz="1400" dirty="0"/>
              <a:t>► Multidisciplinary Systems Design and Optimization</a:t>
            </a:r>
          </a:p>
          <a:p>
            <a:r>
              <a:rPr lang="en-US" sz="1400" dirty="0"/>
              <a:t>► Professor: Dr. Douglas Allaire</a:t>
            </a:r>
          </a:p>
          <a:p>
            <a:r>
              <a:rPr lang="en-US" sz="1400" dirty="0"/>
              <a:t>► Semester: Spring 2015, College Station Campus</a:t>
            </a:r>
          </a:p>
          <a:p>
            <a:r>
              <a:rPr lang="en-US" sz="1400" dirty="0"/>
              <a:t>(team project for preliminary work, with DM &amp; HN followed by individual work DM for utilization in masters thesis)</a:t>
            </a:r>
          </a:p>
        </p:txBody>
      </p:sp>
    </p:spTree>
    <p:extLst>
      <p:ext uri="{BB962C8B-B14F-4D97-AF65-F5344CB8AC3E}">
        <p14:creationId xmlns:p14="http://schemas.microsoft.com/office/powerpoint/2010/main" val="162857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83" y="3766253"/>
            <a:ext cx="3940206" cy="2957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894" y="317661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Single-objective Optimization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06" y="1004047"/>
            <a:ext cx="4659319" cy="231289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Heuristic GA </a:t>
            </a:r>
          </a:p>
          <a:p>
            <a:pPr lvl="1"/>
            <a:r>
              <a:rPr lang="en-US" dirty="0"/>
              <a:t>finds global area of interest</a:t>
            </a:r>
          </a:p>
          <a:p>
            <a:pPr lvl="1"/>
            <a:r>
              <a:rPr lang="en-US" b="1" dirty="0"/>
              <a:t>Propellant, Thruster, Material</a:t>
            </a:r>
          </a:p>
          <a:p>
            <a:r>
              <a:rPr lang="en-US" dirty="0"/>
              <a:t>SQP</a:t>
            </a:r>
          </a:p>
          <a:p>
            <a:pPr lvl="1"/>
            <a:r>
              <a:rPr lang="en-US" dirty="0"/>
              <a:t>Local analysis</a:t>
            </a:r>
          </a:p>
          <a:p>
            <a:pPr lvl="1"/>
            <a:r>
              <a:rPr lang="en-US" b="1" dirty="0"/>
              <a:t>Solar Panels, Batteries, Structure width </a:t>
            </a:r>
          </a:p>
          <a:p>
            <a:r>
              <a:rPr lang="en-US" dirty="0"/>
              <a:t>Coupled analysis</a:t>
            </a:r>
          </a:p>
          <a:p>
            <a:pPr lvl="1"/>
            <a:r>
              <a:rPr lang="en-US" dirty="0"/>
              <a:t>X(1~3) passed from GA to SQP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48" y="759909"/>
            <a:ext cx="3940206" cy="2957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086" y="3554268"/>
            <a:ext cx="5236769" cy="299601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47010" y="1819283"/>
            <a:ext cx="2142565" cy="376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GA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939g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47009" y="4849891"/>
            <a:ext cx="2142565" cy="376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SQP921</a:t>
            </a:r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42841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18" y="922275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Multiple-objective Optimization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24153"/>
            <a:ext cx="3126757" cy="332363"/>
          </a:xfrm>
        </p:spPr>
        <p:txBody>
          <a:bodyPr>
            <a:normAutofit/>
          </a:bodyPr>
          <a:lstStyle/>
          <a:p>
            <a:r>
              <a:rPr lang="en-US" sz="1400" dirty="0"/>
              <a:t>AWS Pareto Front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88" y="1595597"/>
            <a:ext cx="4935311" cy="50813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20629"/>
              </p:ext>
            </p:extLst>
          </p:nvPr>
        </p:nvGraphicFramePr>
        <p:xfrm>
          <a:off x="4169429" y="1388403"/>
          <a:ext cx="4741587" cy="116525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4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7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8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68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68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68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896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Thruster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Material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S.Panel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Battery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Rail (mm)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Mass (g)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Titanium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0.690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$6,333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Xenon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Aluminum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0.690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6.354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$6,312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4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Methane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Marotta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Steel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$5,798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1,293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42175" y="26198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4497" y="512329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2419" y="57135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55" y="3301659"/>
            <a:ext cx="4135377" cy="3464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43049" y="2958959"/>
            <a:ext cx="27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NBI Toolbox Pareto Front</a:t>
            </a:r>
          </a:p>
        </p:txBody>
      </p:sp>
    </p:spTree>
    <p:extLst>
      <p:ext uri="{BB962C8B-B14F-4D97-AF65-F5344CB8AC3E}">
        <p14:creationId xmlns:p14="http://schemas.microsoft.com/office/powerpoint/2010/main" val="425349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663022"/>
          </a:xfrm>
        </p:spPr>
        <p:txBody>
          <a:bodyPr>
            <a:normAutofit fontScale="90000"/>
          </a:bodyPr>
          <a:lstStyle/>
          <a:p>
            <a:r>
              <a:rPr lang="en-US" dirty="0"/>
              <a:t>Post Optimality Analysis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95598"/>
                <a:ext cx="8229600" cy="45305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400" b="1" dirty="0"/>
                  <a:t>Sensitivity Analysis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𝑋𝑒𝑛𝑜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,                </m:t>
                          </m:r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ee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LHDB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0542115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H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6061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6 ,  0.6905,  1,  0.006357 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     J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6353.7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921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normalized gradient vector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𝛁</m:t>
                      </m:r>
                      <m:acc>
                        <m:accPr>
                          <m:chr m:val="̅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acc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𝑪𝒐𝒔𝒕</m:t>
                                    </m:r>
                                  </m:num>
                                  <m:den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𝒎𝒂𝒔𝒔</m:t>
                                    </m:r>
                                  </m:num>
                                  <m:den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p>
                                      <m:sSup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𝑿</m:t>
                                        </m:r>
                                      </m:e>
                                      <m:sup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𝟗𝟗𝟑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𝟗𝟖𝟗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𝟗𝟗𝟑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𝟗𝟗𝟗𝟔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𝟗𝟗𝟗𝟒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𝟗𝟗𝟓𝟖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95598"/>
                <a:ext cx="8229600" cy="4530566"/>
              </a:xfrm>
              <a:blipFill rotWithShape="0">
                <a:blip r:embed="rId3"/>
                <a:stretch>
                  <a:fillRect l="-222" t="-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82378553"/>
              </p:ext>
            </p:extLst>
          </p:nvPr>
        </p:nvGraphicFramePr>
        <p:xfrm>
          <a:off x="1908580" y="3203469"/>
          <a:ext cx="5155007" cy="337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3239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Conclusion about our methodology: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DOE is inexpensive and works great for finding initial starting point</a:t>
            </a:r>
          </a:p>
          <a:p>
            <a:r>
              <a:rPr lang="en-US" sz="1600" dirty="0"/>
              <a:t>Heuristic methods is expensive and subjective to tuning</a:t>
            </a:r>
          </a:p>
          <a:p>
            <a:r>
              <a:rPr lang="en-US" sz="1600" dirty="0"/>
              <a:t>SQP works great for local optimization but doesn’t handle discrete variables well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Recommendation: </a:t>
            </a:r>
          </a:p>
          <a:p>
            <a:r>
              <a:rPr lang="en-US" sz="1600" dirty="0"/>
              <a:t>Increase fidelity of model for future development by making better assumption</a:t>
            </a:r>
          </a:p>
          <a:p>
            <a:pPr lvl="1"/>
            <a:r>
              <a:rPr lang="en-US" sz="1200" dirty="0"/>
              <a:t>Example: thruster nozzle.</a:t>
            </a:r>
          </a:p>
          <a:p>
            <a:r>
              <a:rPr lang="en-US" sz="1600" dirty="0"/>
              <a:t>Hybrid solution: DOE -&gt; Heuristic -&gt; SQP</a:t>
            </a:r>
          </a:p>
          <a:p>
            <a:endParaRPr lang="en-US" sz="1600" i="1" dirty="0"/>
          </a:p>
          <a:p>
            <a:pPr marL="0" indent="0">
              <a:buNone/>
            </a:pPr>
            <a:r>
              <a:rPr lang="en-US" sz="1600" dirty="0"/>
              <a:t>Questions…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086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http://aercam.jsc.nasa.gov</a:t>
            </a:r>
          </a:p>
          <a:p>
            <a:r>
              <a:rPr lang="en-US" dirty="0"/>
              <a:t>www.cubesatkit.com</a:t>
            </a:r>
          </a:p>
          <a:p>
            <a:r>
              <a:rPr lang="en-US" i="1" dirty="0"/>
              <a:t>A Propulsion System </a:t>
            </a:r>
            <a:r>
              <a:rPr lang="en-US" i="1" dirty="0" err="1"/>
              <a:t>Taylored</a:t>
            </a:r>
            <a:r>
              <a:rPr lang="en-US" i="1" dirty="0"/>
              <a:t> to </a:t>
            </a:r>
            <a:r>
              <a:rPr lang="en-US" i="1" dirty="0" err="1"/>
              <a:t>Cubesat</a:t>
            </a:r>
            <a:r>
              <a:rPr lang="en-US" i="1" dirty="0"/>
              <a:t> Applications</a:t>
            </a:r>
            <a:r>
              <a:rPr lang="en-US" dirty="0"/>
              <a:t>, Donald Platt, Micro Aerospace Solutions, </a:t>
            </a:r>
            <a:r>
              <a:rPr lang="en-US" dirty="0" err="1"/>
              <a:t>inc.</a:t>
            </a:r>
            <a:endParaRPr lang="en-US" dirty="0"/>
          </a:p>
          <a:p>
            <a:r>
              <a:rPr lang="en-US" dirty="0"/>
              <a:t>www.planet.com</a:t>
            </a:r>
          </a:p>
        </p:txBody>
      </p:sp>
    </p:spTree>
    <p:extLst>
      <p:ext uri="{BB962C8B-B14F-4D97-AF65-F5344CB8AC3E}">
        <p14:creationId xmlns:p14="http://schemas.microsoft.com/office/powerpoint/2010/main" val="195782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87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100" dirty="0"/>
              <a:t>Problem Formulation</a:t>
            </a:r>
          </a:p>
          <a:p>
            <a:pPr lvl="1"/>
            <a:r>
              <a:rPr lang="en-US" dirty="0"/>
              <a:t>Motivation and Challenges</a:t>
            </a:r>
          </a:p>
          <a:p>
            <a:pPr lvl="1"/>
            <a:r>
              <a:rPr lang="en-US" dirty="0"/>
              <a:t>Objectives and Constraints</a:t>
            </a:r>
          </a:p>
          <a:p>
            <a:r>
              <a:rPr lang="en-US" dirty="0"/>
              <a:t>Model and Simulation</a:t>
            </a:r>
          </a:p>
          <a:p>
            <a:pPr lvl="1"/>
            <a:r>
              <a:rPr lang="en-US" dirty="0"/>
              <a:t>Model Overview and Description</a:t>
            </a:r>
          </a:p>
          <a:p>
            <a:pPr lvl="1"/>
            <a:r>
              <a:rPr lang="en-US" dirty="0"/>
              <a:t>Benchmarking and Validation</a:t>
            </a:r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Algorithms and tuning</a:t>
            </a:r>
          </a:p>
          <a:p>
            <a:pPr lvl="1"/>
            <a:r>
              <a:rPr lang="en-US" dirty="0"/>
              <a:t>Post Optimality Analysis</a:t>
            </a:r>
          </a:p>
          <a:p>
            <a:pPr lvl="1"/>
            <a:r>
              <a:rPr lang="en-US" dirty="0"/>
              <a:t>Multi-Objective and Tradeoff Analysis</a:t>
            </a:r>
          </a:p>
          <a:p>
            <a:r>
              <a:rPr lang="en-US" dirty="0"/>
              <a:t>Conclusions and Recommendations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59" y="1852933"/>
            <a:ext cx="3478306" cy="22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0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spaceref.com/news/2014/planet_labs_satellites_945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" t="-3223"/>
          <a:stretch/>
        </p:blipFill>
        <p:spPr bwMode="auto">
          <a:xfrm>
            <a:off x="0" y="681052"/>
            <a:ext cx="9001125" cy="61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24" y="1738119"/>
            <a:ext cx="7254875" cy="4452455"/>
          </a:xfrm>
        </p:spPr>
        <p:txBody>
          <a:bodyPr>
            <a:normAutofit/>
          </a:bodyPr>
          <a:lstStyle/>
          <a:p>
            <a:r>
              <a:rPr lang="en-US" sz="2400" dirty="0"/>
              <a:t>Motivation </a:t>
            </a:r>
          </a:p>
          <a:p>
            <a:pPr lvl="1"/>
            <a:r>
              <a:rPr lang="en-US" sz="1400" dirty="0"/>
              <a:t>Over 200 cubesats flown, industry growing.</a:t>
            </a:r>
          </a:p>
          <a:p>
            <a:pPr lvl="1"/>
            <a:r>
              <a:rPr lang="en-US" sz="1400" dirty="0"/>
              <a:t>Typical Missions: </a:t>
            </a:r>
          </a:p>
          <a:p>
            <a:pPr lvl="2"/>
            <a:r>
              <a:rPr lang="en-US" sz="1100" dirty="0"/>
              <a:t>measure radiation</a:t>
            </a:r>
          </a:p>
          <a:p>
            <a:pPr lvl="2"/>
            <a:r>
              <a:rPr lang="en-US" sz="1100" dirty="0"/>
              <a:t>take photos of earth</a:t>
            </a:r>
          </a:p>
          <a:p>
            <a:pPr lvl="2"/>
            <a:r>
              <a:rPr lang="en-US" sz="1100" dirty="0"/>
              <a:t>microgravity experiments</a:t>
            </a:r>
          </a:p>
          <a:p>
            <a:pPr lvl="2"/>
            <a:r>
              <a:rPr lang="en-US" sz="1100" dirty="0"/>
              <a:t>Test a small scale system before implementing a multi-million $ satellite</a:t>
            </a:r>
          </a:p>
          <a:p>
            <a:pPr lvl="1"/>
            <a:r>
              <a:rPr lang="en-US" sz="1400" dirty="0"/>
              <a:t>Design a framework that can be reoptimized for different missions</a:t>
            </a:r>
          </a:p>
          <a:p>
            <a:pPr lvl="1"/>
            <a:r>
              <a:rPr lang="en-US" sz="1400" dirty="0"/>
              <a:t>Determine the best configuration as the actual project moves forward</a:t>
            </a:r>
          </a:p>
          <a:p>
            <a:pPr lvl="2"/>
            <a:r>
              <a:rPr lang="en-US" sz="1100" dirty="0"/>
              <a:t>Capstone team is developing a “motherboard.” </a:t>
            </a:r>
          </a:p>
          <a:p>
            <a:pPr lvl="2"/>
            <a:r>
              <a:rPr lang="en-US" sz="1100" dirty="0"/>
              <a:t>Estimates will be converted to hard parameters over time and testing.</a:t>
            </a:r>
          </a:p>
          <a:p>
            <a:pPr lvl="2"/>
            <a:r>
              <a:rPr lang="en-US" sz="1100" dirty="0"/>
              <a:t>Take advantage of heuristic data from previous designs </a:t>
            </a:r>
          </a:p>
          <a:p>
            <a:r>
              <a:rPr lang="en-US" sz="2400" dirty="0"/>
              <a:t>Challenges</a:t>
            </a:r>
          </a:p>
          <a:p>
            <a:pPr lvl="1">
              <a:buFontTx/>
              <a:buChar char="-"/>
            </a:pPr>
            <a:r>
              <a:rPr lang="en-US" sz="1400" dirty="0"/>
              <a:t>Lack of heuristic data (for example, velocity vector disturbance)</a:t>
            </a:r>
          </a:p>
          <a:p>
            <a:pPr lvl="1">
              <a:buFontTx/>
              <a:buChar char="-"/>
            </a:pPr>
            <a:r>
              <a:rPr lang="en-US" sz="1400" dirty="0"/>
              <a:t>Lack of expertise in each module (</a:t>
            </a:r>
            <a:r>
              <a:rPr lang="en-US" sz="1400" dirty="0" err="1"/>
              <a:t>ie</a:t>
            </a:r>
            <a:r>
              <a:rPr lang="en-US" sz="1400" dirty="0"/>
              <a:t> thruster design)</a:t>
            </a:r>
          </a:p>
          <a:p>
            <a:pPr lvl="1">
              <a:buFontTx/>
              <a:buChar char="-"/>
            </a:pPr>
            <a:r>
              <a:rPr lang="en-US" sz="1400" dirty="0"/>
              <a:t>Budgeting the physical volume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4" y="-10958"/>
            <a:ext cx="2106706" cy="1384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8901" y="6270744"/>
            <a:ext cx="3832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Background Photo: </a:t>
            </a:r>
            <a:r>
              <a:rPr lang="en-US" sz="1100" i="1" dirty="0"/>
              <a:t>Planet labs Doves aim to create a constellation that images earth every 24 hours. </a:t>
            </a:r>
          </a:p>
        </p:txBody>
      </p:sp>
    </p:spTree>
    <p:extLst>
      <p:ext uri="{BB962C8B-B14F-4D97-AF65-F5344CB8AC3E}">
        <p14:creationId xmlns:p14="http://schemas.microsoft.com/office/powerpoint/2010/main" val="38079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9553"/>
            <a:ext cx="8229600" cy="803756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92610"/>
              </p:ext>
            </p:extLst>
          </p:nvPr>
        </p:nvGraphicFramePr>
        <p:xfrm>
          <a:off x="0" y="3325125"/>
          <a:ext cx="9144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153">
                <a:tc gridSpan="6">
                  <a:txBody>
                    <a:bodyPr/>
                    <a:lstStyle/>
                    <a:p>
                      <a:r>
                        <a:rPr lang="en-US" sz="1100" dirty="0"/>
                        <a:t>Design Vector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3">
                <a:tc>
                  <a:txBody>
                    <a:bodyPr/>
                    <a:lstStyle/>
                    <a:p>
                      <a:r>
                        <a:rPr lang="en-US" sz="1100" dirty="0"/>
                        <a:t>X(1)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911">
                <a:tc>
                  <a:txBody>
                    <a:bodyPr/>
                    <a:lstStyle/>
                    <a:p>
                      <a:r>
                        <a:rPr lang="en-US" sz="1100" dirty="0"/>
                        <a:t>Propellant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Thruster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Structure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Solar</a:t>
                      </a:r>
                      <a:r>
                        <a:rPr lang="en-US" sz="1100" baseline="0" dirty="0"/>
                        <a:t> Panels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Structure rail</a:t>
                      </a:r>
                      <a:r>
                        <a:rPr lang="en-US" sz="1100" baseline="0" dirty="0"/>
                        <a:t> width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780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Hydrogen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Helium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Neon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Nitrogen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Argon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Krypton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Xenon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Freon</a:t>
                      </a:r>
                      <a:r>
                        <a:rPr lang="en-US" sz="1000" baseline="0" dirty="0"/>
                        <a:t> 14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/>
                        <a:t>Methane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aseline="0" dirty="0"/>
                        <a:t>Ammonia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Moog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/>
                        <a:t>Marotta</a:t>
                      </a:r>
                      <a:endParaRPr lang="en-US" sz="11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Lee LHDB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6061 T6 Aluminum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Titanium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A36 Steel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Integers</a:t>
                      </a:r>
                      <a:r>
                        <a:rPr lang="en-US" sz="1100" baseline="0" dirty="0"/>
                        <a:t> 0~4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Integers</a:t>
                      </a:r>
                      <a:r>
                        <a:rPr lang="en-US" sz="1100" baseline="0" dirty="0"/>
                        <a:t> 1~unlimited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3mm~inf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1905" y="4891119"/>
            <a:ext cx="1013013" cy="138984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860174" y="6435771"/>
            <a:ext cx="1013013" cy="2061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/>
              <a:t>Marotta</a:t>
            </a:r>
            <a:r>
              <a:rPr lang="en-US" sz="1400" dirty="0"/>
              <a:t> micro thruster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339" y="4805082"/>
            <a:ext cx="1430464" cy="1733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92361" y="4890519"/>
            <a:ext cx="2099906" cy="14029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4" y="-10958"/>
            <a:ext cx="2106706" cy="1384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9" y="4848118"/>
            <a:ext cx="739083" cy="1965674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3800" y="4612361"/>
            <a:ext cx="1612775" cy="16686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39449"/>
              </p:ext>
            </p:extLst>
          </p:nvPr>
        </p:nvGraphicFramePr>
        <p:xfrm>
          <a:off x="22101" y="1507817"/>
          <a:ext cx="9134475" cy="134033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040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5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8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3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Objectives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Parameters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Constraints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effectLst/>
                        </a:rPr>
                        <a:t>Min Mass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Mission duration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(1) Power required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effectLst/>
                        </a:rPr>
                        <a:t>Min Cost</a:t>
                      </a:r>
                      <a:endParaRPr lang="en-US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Solar Panel Power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(2) Structure bending stiffness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94">
                <a:tc rowSpan="3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Battery Capacity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(built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in) propellant sufficient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94">
                <a:tc v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Flight Disturbance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37">
                <a:tc v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Volume of a propellant tank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89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574" y="283021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Simulation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896" y="928808"/>
            <a:ext cx="8229600" cy="3347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Each module outputs a matrix of all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987596"/>
              </p:ext>
            </p:extLst>
          </p:nvPr>
        </p:nvGraphicFramePr>
        <p:xfrm>
          <a:off x="207225" y="1334969"/>
          <a:ext cx="8867103" cy="210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3755354" y="1435099"/>
            <a:ext cx="2047741" cy="2002359"/>
            <a:chOff x="0" y="0"/>
            <a:chExt cx="1275715" cy="1255257"/>
          </a:xfrm>
        </p:grpSpPr>
        <p:sp>
          <p:nvSpPr>
            <p:cNvPr id="11" name="Circular Arrow 10"/>
            <p:cNvSpPr/>
            <p:nvPr/>
          </p:nvSpPr>
          <p:spPr>
            <a:xfrm>
              <a:off x="0" y="0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Circular Arrow 11"/>
            <p:cNvSpPr/>
            <p:nvPr/>
          </p:nvSpPr>
          <p:spPr>
            <a:xfrm rot="10800000">
              <a:off x="0" y="469127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4014771"/>
            <a:ext cx="2781164" cy="2795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65" y="4328878"/>
            <a:ext cx="4251493" cy="1149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37" y="6016534"/>
            <a:ext cx="3238500" cy="38100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3303679" y="4720046"/>
            <a:ext cx="615178" cy="4789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103223" y="5556069"/>
            <a:ext cx="627017" cy="4604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6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331" y="136326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Simulation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49" y="952209"/>
            <a:ext cx="8229600" cy="53259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Benchmarking</a:t>
            </a:r>
          </a:p>
          <a:p>
            <a:pPr lvl="1"/>
            <a:r>
              <a:rPr lang="en-US" dirty="0"/>
              <a:t>Structures, materials, rigidity, manufacturability</a:t>
            </a:r>
          </a:p>
          <a:p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3252470" y="7565390"/>
            <a:ext cx="1275715" cy="1255395"/>
            <a:chOff x="0" y="0"/>
            <a:chExt cx="1275715" cy="1255257"/>
          </a:xfrm>
        </p:grpSpPr>
        <p:sp>
          <p:nvSpPr>
            <p:cNvPr id="6" name="Circular Arrow 5"/>
            <p:cNvSpPr/>
            <p:nvPr/>
          </p:nvSpPr>
          <p:spPr>
            <a:xfrm>
              <a:off x="0" y="0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Circular Arrow 6"/>
            <p:cNvSpPr/>
            <p:nvPr/>
          </p:nvSpPr>
          <p:spPr>
            <a:xfrm rot="10800000">
              <a:off x="0" y="469127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897" y="1662398"/>
            <a:ext cx="2401389" cy="267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286" y="1650805"/>
            <a:ext cx="2967446" cy="26892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33" y="1650805"/>
            <a:ext cx="2554786" cy="2689248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440186"/>
            <a:ext cx="7895320" cy="371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CubeSatKit.com				GomSpace.com				Brown University	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201387" y="4486828"/>
            <a:ext cx="3536770" cy="1948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Cost and Mass can be benchmarked by component.</a:t>
            </a:r>
          </a:p>
          <a:p>
            <a:pPr lvl="1"/>
            <a:r>
              <a:rPr lang="en-US" dirty="0"/>
              <a:t>Cost</a:t>
            </a:r>
          </a:p>
          <a:p>
            <a:pPr lvl="2"/>
            <a:r>
              <a:rPr lang="en-US" dirty="0"/>
              <a:t>Cubesatkit.com </a:t>
            </a:r>
            <a:r>
              <a:rPr lang="en-US" b="1" dirty="0"/>
              <a:t>$7500 </a:t>
            </a:r>
            <a:r>
              <a:rPr lang="en-US" dirty="0"/>
              <a:t>(frame and microcontroller board)</a:t>
            </a:r>
          </a:p>
          <a:p>
            <a:pPr lvl="1"/>
            <a:r>
              <a:rPr lang="en-US" dirty="0"/>
              <a:t>Mass</a:t>
            </a:r>
          </a:p>
          <a:p>
            <a:pPr lvl="2"/>
            <a:r>
              <a:rPr lang="en-US" dirty="0"/>
              <a:t>Cubesatkit.com  </a:t>
            </a:r>
            <a:r>
              <a:rPr lang="en-US" b="1" dirty="0"/>
              <a:t>300g</a:t>
            </a:r>
            <a:r>
              <a:rPr lang="en-US" dirty="0"/>
              <a:t> (frame and microcontroller board)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83" y="4805942"/>
            <a:ext cx="1484132" cy="1489499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457199" y="5050954"/>
            <a:ext cx="7895320" cy="371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702084" y="4850341"/>
            <a:ext cx="3258094" cy="1522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Parameters such as solar panel wattage taken directly from suppliers.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8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6331" y="136326"/>
            <a:ext cx="8229600" cy="803756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and Simulation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48" y="1013170"/>
            <a:ext cx="5473337" cy="1555045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Design vector:</a:t>
            </a:r>
          </a:p>
          <a:p>
            <a:pPr lvl="2"/>
            <a:r>
              <a:rPr lang="en-US" dirty="0"/>
              <a:t>Xenon: used by NASA </a:t>
            </a:r>
            <a:r>
              <a:rPr lang="en-US" dirty="0" err="1"/>
              <a:t>miniAERcam</a:t>
            </a:r>
            <a:r>
              <a:rPr lang="en-US" dirty="0"/>
              <a:t> system</a:t>
            </a:r>
          </a:p>
          <a:p>
            <a:pPr lvl="2"/>
            <a:r>
              <a:rPr lang="en-US" dirty="0"/>
              <a:t>The Lee Co thruster used by Micro Aerospace Solutions, Inc.</a:t>
            </a:r>
          </a:p>
          <a:p>
            <a:pPr lvl="2"/>
            <a:r>
              <a:rPr lang="en-US" dirty="0"/>
              <a:t>6061 Aluminum used by </a:t>
            </a:r>
            <a:r>
              <a:rPr lang="en-US" i="1" dirty="0"/>
              <a:t>most designs</a:t>
            </a:r>
          </a:p>
          <a:p>
            <a:pPr lvl="2"/>
            <a:r>
              <a:rPr lang="en-US" dirty="0"/>
              <a:t>Solar panels: usually maximized.  (folding panels also implemented)</a:t>
            </a:r>
          </a:p>
          <a:p>
            <a:pPr lvl="1"/>
            <a:r>
              <a:rPr lang="en-US" dirty="0"/>
              <a:t>Breakdown variables: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3252470" y="7565390"/>
            <a:ext cx="1275715" cy="1255395"/>
            <a:chOff x="0" y="0"/>
            <a:chExt cx="1275715" cy="1255257"/>
          </a:xfrm>
        </p:grpSpPr>
        <p:sp>
          <p:nvSpPr>
            <p:cNvPr id="6" name="Circular Arrow 5"/>
            <p:cNvSpPr/>
            <p:nvPr/>
          </p:nvSpPr>
          <p:spPr>
            <a:xfrm>
              <a:off x="0" y="0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Circular Arrow 6"/>
            <p:cNvSpPr/>
            <p:nvPr/>
          </p:nvSpPr>
          <p:spPr>
            <a:xfrm rot="10800000">
              <a:off x="0" y="469127"/>
              <a:ext cx="1275715" cy="786130"/>
            </a:xfrm>
            <a:prstGeom prst="circularArrow">
              <a:avLst>
                <a:gd name="adj1" fmla="val 12500"/>
                <a:gd name="adj2" fmla="val 884973"/>
                <a:gd name="adj3" fmla="val 20457681"/>
                <a:gd name="adj4" fmla="val 11117884"/>
                <a:gd name="adj5" fmla="val 14866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556" y="2568216"/>
            <a:ext cx="6646100" cy="3802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15" y="914400"/>
            <a:ext cx="1874892" cy="18641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3646" y="2734494"/>
            <a:ext cx="1779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NASA </a:t>
            </a:r>
            <a:r>
              <a:rPr lang="en-US" sz="1100" dirty="0" err="1"/>
              <a:t>MiniAERcam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02" y="3088242"/>
            <a:ext cx="1928913" cy="1248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97126" y="4338562"/>
            <a:ext cx="1946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Micro Aerospace Solutions Thruster Module</a:t>
            </a:r>
          </a:p>
        </p:txBody>
      </p:sp>
    </p:spTree>
    <p:extLst>
      <p:ext uri="{BB962C8B-B14F-4D97-AF65-F5344CB8AC3E}">
        <p14:creationId xmlns:p14="http://schemas.microsoft.com/office/powerpoint/2010/main" val="26615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Space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We have 6 factors and 3 levels, doing a full factorial design would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=729 </m:t>
                    </m:r>
                  </m:oMath>
                </a14:m>
                <a:r>
                  <a:rPr lang="en-US" sz="1800" dirty="0"/>
                  <a:t>experiments.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lang="en-US" sz="1800" dirty="0"/>
                  <a:t> orthogonal array instead of full factorial</a:t>
                </a:r>
              </a:p>
              <a:p>
                <a:r>
                  <a:rPr lang="en-US" sz="1800" dirty="0"/>
                  <a:t>We evaluated the main effect each factor level on cost and mass separately and then find the level with best effect on both cost and mass.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44" t="-74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19475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89083"/>
              </p:ext>
            </p:extLst>
          </p:nvPr>
        </p:nvGraphicFramePr>
        <p:xfrm>
          <a:off x="837550" y="3718969"/>
          <a:ext cx="7734172" cy="24071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07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Factor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Level 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Level 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Level 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Propellant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Hydrogen (1)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Nitrogen (4)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Xenon (7)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43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Thruster type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moog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marotta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lee LHDB0542115H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43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Structure material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 6061 T6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Titanium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A36 steel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7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#panels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71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#batteries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43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Structure rail width (m)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0.008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333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6029"/>
            <a:ext cx="8229600" cy="803756"/>
          </a:xfrm>
        </p:spPr>
        <p:txBody>
          <a:bodyPr/>
          <a:lstStyle/>
          <a:p>
            <a:r>
              <a:rPr lang="en-US" dirty="0"/>
              <a:t>DOE Results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77534"/>
            <a:ext cx="20140851" cy="29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567559" y="1499784"/>
          <a:ext cx="8119241" cy="4073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98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Variable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(Factor)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Level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Cost ($E3)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 Cost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Mass</a:t>
                      </a:r>
                      <a:br>
                        <a:rPr lang="en-US" sz="1200">
                          <a:effectLst/>
                        </a:rPr>
                      </a:br>
                      <a:r>
                        <a:rPr lang="en-US" sz="1200">
                          <a:effectLst/>
                        </a:rPr>
                        <a:t>(kg)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 Mass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Propellant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Hydrogen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$8.633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-$0.070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$1.512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ighlight>
                            <a:srgbClr val="FF0000"/>
                          </a:highlight>
                        </a:rPr>
                        <a:t>Nitrogen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$8.654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-$0.049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0000"/>
                          </a:highlight>
                        </a:rPr>
                        <a:t>-$0.773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Xenon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$8.822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$0.119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-$0.739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Thruster 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solidFill>
                            <a:srgbClr val="FFFF00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moog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$8.322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-$0.381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0000"/>
                          </a:highlight>
                        </a:rPr>
                        <a:t>-$0.221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marotta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$8.690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-$0.013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$0.355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lee LHDB0542115H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$9.096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$0.393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1.940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-$0.134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Structure Material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Al 6061 T6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$8.633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-$0.069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1.928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-$0.145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ighlight>
                            <a:srgbClr val="FF0000"/>
                          </a:highlight>
                        </a:rPr>
                        <a:t>Titanium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$8.822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$0.119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0000"/>
                          </a:highlight>
                        </a:rPr>
                        <a:t>-$0.201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A36 steel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$8.653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-$0.050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2.420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$0.346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Panel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baseline="0" dirty="0">
                          <a:solidFill>
                            <a:srgbClr val="FFFF00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0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$8.139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-$0.564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0000"/>
                          </a:highlight>
                        </a:rPr>
                        <a:t>-$0.701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$8.723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$0.020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-$0.263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$9.089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$0.386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2.800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$0.726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Battery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sng" dirty="0">
                          <a:solidFill>
                            <a:srgbClr val="FFFF00"/>
                          </a:solidFill>
                          <a:effectLst/>
                          <a:highlight>
                            <a:srgbClr val="FF0000"/>
                          </a:highlight>
                        </a:rPr>
                        <a:t>1</a:t>
                      </a:r>
                      <a:endParaRPr lang="en-US" sz="12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$5.888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-$2.815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1.685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0000"/>
                          </a:highlight>
                        </a:rPr>
                        <a:t>-$0.388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$8.724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$0.021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1.998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-$0.076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$11.496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$2.793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2.538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$0.464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114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Structure Width (m)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  <a:highlight>
                            <a:srgbClr val="FF0000"/>
                          </a:highlight>
                        </a:rPr>
                        <a:t>0.003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$8.710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0000"/>
                          </a:highlight>
                        </a:rPr>
                        <a:t>-$0.612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$8.639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FFFF00"/>
                          </a:highlight>
                        </a:rPr>
                        <a:t>-$0.064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1.879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-$0.195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$8.784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$0.081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3.081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$1.007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34" marR="41834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8135563" y="-1030651"/>
            <a:ext cx="27786186" cy="29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8458" y="5694505"/>
                <a:ext cx="5833200" cy="1030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𝑚𝑎𝑠𝑠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𝑁𝑖𝑡𝑟𝑜𝑔𝑒𝑛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𝑀𝑜𝑜𝑔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𝑇𝑖𝑡𝑎𝑛𝑖𝑢𝑚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𝑃𝑎𝑛𝑒𝑙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1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𝐵𝑎𝑡𝑡𝑒𝑟𝑦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0.003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sz="14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𝐻𝑦𝑑𝑟𝑜𝑔𝑒𝑛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𝑀𝑜𝑜𝑔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36 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𝑆𝑡𝑒𝑒𝑙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0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𝑃𝑎𝑛𝑒𝑙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1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𝐵𝑎𝑡𝑡𝑒𝑟𝑦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 0.006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8" y="5694505"/>
                <a:ext cx="5833200" cy="10301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86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1081</Words>
  <Application>Microsoft Office PowerPoint</Application>
  <PresentationFormat>On-screen Show (4:3)</PresentationFormat>
  <Paragraphs>353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</vt:lpstr>
      <vt:lpstr>Cambria Math</vt:lpstr>
      <vt:lpstr>Times New Roman</vt:lpstr>
      <vt:lpstr>Office Theme</vt:lpstr>
      <vt:lpstr>CubeSat</vt:lpstr>
      <vt:lpstr>Contents:</vt:lpstr>
      <vt:lpstr>Problem Formulation</vt:lpstr>
      <vt:lpstr>Problem Formulation</vt:lpstr>
      <vt:lpstr>Model and Simulation </vt:lpstr>
      <vt:lpstr>Model and Simulation </vt:lpstr>
      <vt:lpstr>Model and Simulation </vt:lpstr>
      <vt:lpstr>Design Space Exploration</vt:lpstr>
      <vt:lpstr>DOE Results</vt:lpstr>
      <vt:lpstr>Single-objective Optimization </vt:lpstr>
      <vt:lpstr>Multiple-objective Optimization </vt:lpstr>
      <vt:lpstr>Post Optimality Analysis </vt:lpstr>
      <vt:lpstr>Conclusion and Recommendation</vt:lpstr>
      <vt:lpstr>Sources: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Cubesat Satellite Design Optimization</dc:subject>
  <dc:creator>David Malawey</dc:creator>
  <cp:keywords>cubesat, design, optimization, mdo, msado, tamu, texas a&amp;m, masters, thesis, genetic algorithm, gradient,</cp:keywords>
  <cp:lastModifiedBy>David Malawey</cp:lastModifiedBy>
  <cp:revision>50</cp:revision>
  <dcterms:created xsi:type="dcterms:W3CDTF">2013-06-18T16:37:55Z</dcterms:created>
  <dcterms:modified xsi:type="dcterms:W3CDTF">2023-12-26T22:40:26Z</dcterms:modified>
</cp:coreProperties>
</file>